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2" r:id="rId2"/>
    <p:sldId id="267" r:id="rId3"/>
    <p:sldId id="274" r:id="rId4"/>
    <p:sldId id="281" r:id="rId5"/>
    <p:sldId id="276" r:id="rId6"/>
    <p:sldId id="277" r:id="rId7"/>
    <p:sldId id="279" r:id="rId8"/>
    <p:sldId id="280" r:id="rId9"/>
    <p:sldId id="282" r:id="rId10"/>
    <p:sldId id="283" r:id="rId11"/>
    <p:sldId id="288" r:id="rId12"/>
    <p:sldId id="284" r:id="rId13"/>
    <p:sldId id="287" r:id="rId14"/>
    <p:sldId id="285" r:id="rId15"/>
    <p:sldId id="286" r:id="rId16"/>
    <p:sldId id="291" r:id="rId17"/>
    <p:sldId id="289" r:id="rId18"/>
    <p:sldId id="290" r:id="rId19"/>
    <p:sldId id="292" r:id="rId20"/>
    <p:sldId id="296" r:id="rId21"/>
    <p:sldId id="299" r:id="rId22"/>
    <p:sldId id="297" r:id="rId23"/>
    <p:sldId id="298" r:id="rId24"/>
    <p:sldId id="293" r:id="rId25"/>
    <p:sldId id="300" r:id="rId26"/>
    <p:sldId id="294" r:id="rId27"/>
    <p:sldId id="295" r:id="rId28"/>
    <p:sldId id="278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bha challa" initials="s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63FB94-F8CF-482E-35F8-CC0CBF6A2570}" v="14" dt="2024-12-31T15:14:57.680"/>
    <p1510:client id="{F6E226A0-BBF4-2FF9-55D0-1DE619D03B31}" v="13" dt="2025-01-01T15:00:28.3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64" autoAdjust="0"/>
    <p:restoredTop sz="94343" autoAdjust="0"/>
  </p:normalViewPr>
  <p:slideViewPr>
    <p:cSldViewPr showGuides="1">
      <p:cViewPr>
        <p:scale>
          <a:sx n="50" d="100"/>
          <a:sy n="50" d="100"/>
        </p:scale>
        <p:origin x="1361" y="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04797-B579-40AF-8F83-E4702A9ED9FF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9D178-02C0-4294-8602-787D7B816A5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273" y="121310"/>
            <a:ext cx="8229600" cy="1904854"/>
          </a:xfrm>
        </p:spPr>
        <p:txBody>
          <a:bodyPr>
            <a:norm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Project Review Presentation 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STOCK MARKET PRICE PREDICTION USING MACHINE AND DEEP LEARNING TECHNIQUES</a:t>
            </a:r>
            <a:b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405" y="5048310"/>
            <a:ext cx="4343400" cy="152400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IN" sz="20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8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		</a:t>
            </a:r>
            <a:endParaRPr lang="en-IN" sz="80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8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Mr. P. Yogendra Prasad,</a:t>
            </a:r>
          </a:p>
          <a:p>
            <a:pPr marL="0" indent="0">
              <a:buNone/>
            </a:pPr>
            <a:r>
              <a:rPr lang="en-IN" sz="8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Professor,</a:t>
            </a:r>
          </a:p>
          <a:p>
            <a:pPr marL="0" indent="0">
              <a:buNone/>
            </a:pPr>
            <a:r>
              <a:rPr lang="en-IN" sz="8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Dept. of CSSE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0273" y="1645310"/>
            <a:ext cx="824345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Batch CS 25-11</a:t>
            </a:r>
          </a:p>
          <a:p>
            <a:pPr algn="ctr"/>
            <a:endParaRPr lang="en-IN" sz="1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V Siva Samhitha 		              21121A3759</a:t>
            </a:r>
          </a:p>
          <a:p>
            <a:pPr algn="just"/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D Sai </a:t>
            </a:r>
            <a:r>
              <a:rPr lang="en-IN" sz="20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Tejaswini</a:t>
            </a:r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              21121A3711</a:t>
            </a:r>
          </a:p>
          <a:p>
            <a:pPr algn="just"/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P </a:t>
            </a:r>
            <a:r>
              <a:rPr lang="en-IN" sz="20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Jnyana</a:t>
            </a:r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Prasoona</a:t>
            </a:r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	 	21121A3740</a:t>
            </a:r>
          </a:p>
          <a:p>
            <a:pPr algn="just"/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S Rakesh 			              21121A3747</a:t>
            </a:r>
          </a:p>
          <a:p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Content Placeholder 3" descr="clg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05200" y="3581400"/>
            <a:ext cx="2667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5562600" y="5048310"/>
            <a:ext cx="372687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Times New Roman" panose="02020603050405020304"/>
              <a:buNone/>
            </a:pPr>
            <a:r>
              <a:rPr lang="en-US" sz="20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Dr.</a:t>
            </a:r>
            <a:r>
              <a:rPr lang="en-US" sz="2000" b="1" spc="5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P.</a:t>
            </a:r>
            <a:r>
              <a:rPr lang="en-US" sz="2000" b="1" spc="2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K.</a:t>
            </a:r>
            <a:r>
              <a:rPr lang="en-US" sz="2000" b="1" spc="2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spc="-1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Reddy Madhavi</a:t>
            </a:r>
            <a:r>
              <a:rPr lang="en-GB" sz="2000" b="1" i="0" u="none" strike="noStrike" cap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Times New Roman" panose="02020603050405020304"/>
              <a:buNone/>
            </a:pPr>
            <a:r>
              <a:rPr lang="en-GB" sz="2000" b="1" i="0" u="none" strike="noStrike" cap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Professor &amp; Head,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Times New Roman" panose="02020603050405020304"/>
              <a:buNone/>
            </a:pPr>
            <a:r>
              <a:rPr lang="en-GB" sz="2000" b="1" i="0" u="none" strike="noStrike" cap="none" dirty="0">
                <a:solidFill>
                  <a:srgbClr val="C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Dept. of CSSE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901536" y="4648200"/>
            <a:ext cx="51816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0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 and Systems Engineering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17709-9B04-4045-8E05-FF44A9762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200"/>
            <a:ext cx="8129390" cy="1295399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Existing Methods</a:t>
            </a:r>
            <a:endParaRPr lang="en-IN" sz="2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0814E-F188-43FF-9E56-F58019248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449763"/>
          </a:xfrm>
        </p:spPr>
        <p:txBody>
          <a:bodyPr>
            <a:normAutofit fontScale="62500" lnSpcReduction="20000"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Static Data Dependency 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Techniques like Simple Moving Average (SMA) and Exponential Moving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Average (EMA) are widely used in stock market analysis. However, these 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methods heavily depend on historical data and fail to adapt to real-time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 fluctuations. This static nature limits their ability to predict   dynamic market trends effectively, particularly in fast-changing conditions.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Lack of Usability 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Many existing stock market prediction tools are designed with advanced    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functionalities, making them overly complex for non-technical users. Additionally, they lack intuitive user interfaces, making it  challenging  for </a:t>
            </a:r>
          </a:p>
        </p:txBody>
      </p:sp>
    </p:spTree>
    <p:extLst>
      <p:ext uri="{BB962C8B-B14F-4D97-AF65-F5344CB8AC3E}">
        <p14:creationId xmlns:p14="http://schemas.microsoft.com/office/powerpoint/2010/main" val="1548148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5EB63-9C29-44C1-AB4F-707801BEAA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95400"/>
            <a:ext cx="7696200" cy="4419600"/>
          </a:xfrm>
        </p:spPr>
        <p:txBody>
          <a:bodyPr>
            <a:normAutofit/>
          </a:bodyPr>
          <a:lstStyle/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technical expertise.</a:t>
            </a:r>
            <a:endParaRPr kumimoji="0" lang="en-US" altLang="en-US" sz="2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Challenges with Market Volatility :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Stock markets are inherently volatile, with sudden and unexpected price movements caused by macroeconomic events, geopolitical developments, or investor sentiment. Existing models often struggle to adapt to such high-volatility scenarios, resulting in inaccurate or delayed predictions during critical market conditions.</a:t>
            </a:r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0FFA59-43A8-46F0-8C4F-B353F0E0D322}"/>
              </a:ext>
            </a:extLst>
          </p:cNvPr>
          <p:cNvSpPr txBox="1"/>
          <p:nvPr/>
        </p:nvSpPr>
        <p:spPr>
          <a:xfrm>
            <a:off x="2286000" y="381000"/>
            <a:ext cx="571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Existing Methods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005579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3E291-ED7C-4A6F-8000-9F0AF756F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1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Model</a:t>
            </a:r>
            <a:br>
              <a:rPr lang="en-IN" b="1" dirty="0"/>
            </a:b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07B7EA0-D91E-4B1E-8453-995C60AF95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914400"/>
            <a:ext cx="8534400" cy="6083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CNN-LSTM Hybrid Model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CNN: Extracts spatial patterns in stock data.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LSTM: Identifies temporal dependencies for accurate forecasting.</a:t>
            </a:r>
            <a:endParaRPr kumimoji="0" lang="en-US" altLang="en-US" sz="2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ARIMA Model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Used for short-term time-series forecasting.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Captures trends, seasonality, and noise in stock price data.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Collect and preprocess historical stock data.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Train ARIMA and hybrid CNN-LSTM models.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Predict next 5 candles.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ts val="5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Visualize results on the website.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387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IMG_256">
            <a:extLst>
              <a:ext uri="{FF2B5EF4-FFF2-40B4-BE49-F238E27FC236}">
                <a16:creationId xmlns:a16="http://schemas.microsoft.com/office/drawing/2014/main" id="{76542BB1-0BE1-439E-805B-29F8407197C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49754"/>
            <a:ext cx="5943600" cy="6629400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1241880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A5459-EE94-4B06-A777-27C0CF3F6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1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br>
              <a:rPr lang="en-IN" b="1" dirty="0"/>
            </a:b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11C7DF9-D99C-4538-88EF-7848DC79BF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1000" y="685801"/>
            <a:ext cx="8222911" cy="6463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Components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Historical and live stock data fetched via APIs.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Processing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Hybrid CNN-LSTM for long-term trends; ARIMA 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for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short-term forecasts.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Output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Predicted prices visualized as candlestick charts.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Website for interaction and result visualization.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Algorithm Workflow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Fetch real-time data using APIs.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2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Preprocess data (handle missing values, outliers).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3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Train ARIMA and CNN-LSTM models.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4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Combine results for accurate predictions.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5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Display output on the website.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84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DDD2-8F68-42D4-85B9-51D21B0ED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and Hardware Requirements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29B3FB5-4462-46AB-B806-031367AE1E1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8235" y="1048325"/>
            <a:ext cx="7528965" cy="544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Software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: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- Python 3.12 (Libraries: Pandas, NumPy,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effectLst/>
                <a:latin typeface="Times New Roman"/>
                <a:cs typeface="Times New Roman"/>
              </a:rPr>
              <a:t>Streamlit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,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effectLst/>
                <a:latin typeface="Times New Roman"/>
                <a:cs typeface="Times New Roman"/>
              </a:rPr>
              <a:t>Statsmodels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,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  TensorFlow,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effectLst/>
                <a:latin typeface="Times New Roman"/>
                <a:cs typeface="Times New Roman"/>
              </a:rPr>
              <a:t>Keras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,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effectLst/>
                <a:latin typeface="Times New Roman"/>
                <a:cs typeface="Times New Roman"/>
              </a:rPr>
              <a:t>yfinance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, Matplotlib, Scikit Learn,</a:t>
            </a:r>
            <a:r>
              <a:rPr lang="en-US" altLang="en-US" sz="2200" dirty="0">
                <a:latin typeface="Times New Roman"/>
                <a:cs typeface="Times New Roman"/>
              </a:rPr>
              <a:t>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Django).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- APIs: Yahoo Finance.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- Web Development: HTML, CSS, JavaScript, Bootstrap.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Hardware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: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- Minimum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: Intel i5, 8 GB RAM, 256 GB SSD.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- Recommended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: Intel i7, 16 GB RAM, 512 GB SSD.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GPU for training deep learning models (e.g., NVIDIA GTX      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200" dirty="0">
                <a:latin typeface="Times New Roman"/>
                <a:cs typeface="Times New Roman"/>
              </a:rPr>
              <a:t>    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1650 or</a:t>
            </a:r>
            <a:r>
              <a:rPr lang="en-US" altLang="en-US" sz="2200" dirty="0">
                <a:latin typeface="Times New Roman"/>
                <a:cs typeface="Times New Roman"/>
              </a:rPr>
              <a:t>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higher).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1851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16BB8-9725-4333-AEA3-5DE9A3648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8686800" cy="114300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Simulation Model</a:t>
            </a:r>
          </a:p>
        </p:txBody>
      </p:sp>
      <p:grpSp>
        <p:nvGrpSpPr>
          <p:cNvPr id="21" name="Canvas 1">
            <a:extLst>
              <a:ext uri="{FF2B5EF4-FFF2-40B4-BE49-F238E27FC236}">
                <a16:creationId xmlns:a16="http://schemas.microsoft.com/office/drawing/2014/main" id="{66241666-F987-409D-911C-E497F83B9DCF}"/>
              </a:ext>
            </a:extLst>
          </p:cNvPr>
          <p:cNvGrpSpPr/>
          <p:nvPr/>
        </p:nvGrpSpPr>
        <p:grpSpPr>
          <a:xfrm>
            <a:off x="1828800" y="1430189"/>
            <a:ext cx="5486400" cy="4983162"/>
            <a:chOff x="0" y="380886"/>
            <a:chExt cx="5486400" cy="8160761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FCEEA6D-C7EB-4580-9545-BD1B4450894C}"/>
                </a:ext>
              </a:extLst>
            </p:cNvPr>
            <p:cNvSpPr/>
            <p:nvPr/>
          </p:nvSpPr>
          <p:spPr>
            <a:xfrm>
              <a:off x="0" y="2106294"/>
              <a:ext cx="5486400" cy="4906963"/>
            </a:xfrm>
            <a:prstGeom prst="rect">
              <a:avLst/>
            </a:prstGeom>
            <a:solidFill>
              <a:prstClr val="whit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71F997D9-D9C9-4D93-A1CE-24C54BEF11DE}"/>
                </a:ext>
              </a:extLst>
            </p:cNvPr>
            <p:cNvSpPr/>
            <p:nvPr/>
          </p:nvSpPr>
          <p:spPr>
            <a:xfrm>
              <a:off x="1384300" y="1500940"/>
              <a:ext cx="2857500" cy="56388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kern="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Collect stock market data</a:t>
              </a:r>
              <a:endParaRPr lang="en-IN" sz="1100" kern="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3254C7F-B827-4205-8E56-8BAA4DCBBC0A}"/>
                </a:ext>
              </a:extLst>
            </p:cNvPr>
            <p:cNvSpPr/>
            <p:nvPr/>
          </p:nvSpPr>
          <p:spPr>
            <a:xfrm>
              <a:off x="2188092" y="380886"/>
              <a:ext cx="1273692" cy="655272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kern="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start</a:t>
              </a:r>
              <a:endParaRPr lang="en-IN" sz="1100" kern="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A3628942-FE3E-4EBC-A7FE-618685273783}"/>
                </a:ext>
              </a:extLst>
            </p:cNvPr>
            <p:cNvSpPr/>
            <p:nvPr/>
          </p:nvSpPr>
          <p:spPr>
            <a:xfrm>
              <a:off x="1384300" y="2438282"/>
              <a:ext cx="2888342" cy="544343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1600" kern="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           </a:t>
              </a:r>
            </a:p>
            <a:p>
              <a:r>
                <a:rPr lang="en-US" sz="1600" kern="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           Data Preprocessing  </a:t>
              </a:r>
              <a:endParaRPr lang="en-IN" sz="11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1600" kern="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 </a:t>
              </a:r>
              <a:endParaRPr lang="en-IN" sz="11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BC4C935-A17F-4973-AC74-4785E66377F8}"/>
                </a:ext>
              </a:extLst>
            </p:cNvPr>
            <p:cNvSpPr/>
            <p:nvPr/>
          </p:nvSpPr>
          <p:spPr>
            <a:xfrm>
              <a:off x="1384300" y="3369244"/>
              <a:ext cx="2888342" cy="91440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kern="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Generate Technical Indicators </a:t>
              </a:r>
              <a:endParaRPr lang="en-IN" sz="11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1600" kern="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 (RSI, MACD, Moving Average)</a:t>
              </a:r>
              <a:endParaRPr lang="en-IN" sz="11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C524D22A-89ED-4290-84D5-95CD27D4ECE3}"/>
                </a:ext>
              </a:extLst>
            </p:cNvPr>
            <p:cNvSpPr/>
            <p:nvPr/>
          </p:nvSpPr>
          <p:spPr>
            <a:xfrm>
              <a:off x="1478642" y="5661901"/>
              <a:ext cx="2794000" cy="68580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kern="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Predict Future Stock     </a:t>
              </a:r>
              <a:endParaRPr lang="en-IN" sz="1100" kern="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1600" kern="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  Prices Using CNN-LSTM</a:t>
              </a:r>
              <a:endParaRPr lang="en-IN" sz="1100" kern="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ECECCD6-FBF5-49FB-B8F0-320D41276A02}"/>
                </a:ext>
              </a:extLst>
            </p:cNvPr>
            <p:cNvSpPr/>
            <p:nvPr/>
          </p:nvSpPr>
          <p:spPr>
            <a:xfrm>
              <a:off x="1384300" y="4747733"/>
              <a:ext cx="2888342" cy="563245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kern="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Train Models</a:t>
              </a:r>
              <a:endParaRPr lang="en-IN" sz="1100" kern="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EC714236-2702-40F2-B20F-4EB7DC7D9F21}"/>
                </a:ext>
              </a:extLst>
            </p:cNvPr>
            <p:cNvSpPr/>
            <p:nvPr/>
          </p:nvSpPr>
          <p:spPr>
            <a:xfrm>
              <a:off x="1465942" y="6721928"/>
              <a:ext cx="2806700" cy="8001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kern="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Visualize Predictions    </a:t>
              </a:r>
              <a:endParaRPr lang="en-IN" sz="1100" kern="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1600" kern="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 (Actual vs. Predicted)</a:t>
              </a:r>
              <a:endParaRPr lang="en-IN" sz="1100" kern="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EA7D99F-BAFA-48ED-A999-199F65F45EC0}"/>
                </a:ext>
              </a:extLst>
            </p:cNvPr>
            <p:cNvSpPr/>
            <p:nvPr/>
          </p:nvSpPr>
          <p:spPr>
            <a:xfrm>
              <a:off x="2188092" y="7886327"/>
              <a:ext cx="1273175" cy="655320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kern="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End</a:t>
              </a:r>
              <a:endParaRPr lang="en-IN" sz="1100" kern="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8D0663A-4B81-4E95-A42A-6833798FE081}"/>
                </a:ext>
              </a:extLst>
            </p:cNvPr>
            <p:cNvCxnSpPr/>
            <p:nvPr/>
          </p:nvCxnSpPr>
          <p:spPr>
            <a:xfrm>
              <a:off x="2797628" y="1036167"/>
              <a:ext cx="0" cy="46476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CE4B4E6-CF19-4751-93B6-7CAF23942198}"/>
                </a:ext>
              </a:extLst>
            </p:cNvPr>
            <p:cNvCxnSpPr/>
            <p:nvPr/>
          </p:nvCxnSpPr>
          <p:spPr>
            <a:xfrm>
              <a:off x="2754086" y="2064829"/>
              <a:ext cx="0" cy="37345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091130EE-8F87-4865-82F7-09BE675D464B}"/>
                </a:ext>
              </a:extLst>
            </p:cNvPr>
            <p:cNvCxnSpPr/>
            <p:nvPr/>
          </p:nvCxnSpPr>
          <p:spPr>
            <a:xfrm>
              <a:off x="2775857" y="2993583"/>
              <a:ext cx="0" cy="3431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04FE8175-9627-468F-AD91-A783B82F3B6D}"/>
                </a:ext>
              </a:extLst>
            </p:cNvPr>
            <p:cNvCxnSpPr/>
            <p:nvPr/>
          </p:nvCxnSpPr>
          <p:spPr>
            <a:xfrm>
              <a:off x="2743200" y="4283653"/>
              <a:ext cx="0" cy="46418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EBEFE52F-7FBB-4382-8EFC-A8D236DD93B8}"/>
                </a:ext>
              </a:extLst>
            </p:cNvPr>
            <p:cNvCxnSpPr/>
            <p:nvPr/>
          </p:nvCxnSpPr>
          <p:spPr>
            <a:xfrm>
              <a:off x="2754086" y="5310988"/>
              <a:ext cx="0" cy="35090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15DE63F-1BBF-4BC6-A8C4-8C555767A5C9}"/>
                </a:ext>
              </a:extLst>
            </p:cNvPr>
            <p:cNvCxnSpPr/>
            <p:nvPr/>
          </p:nvCxnSpPr>
          <p:spPr>
            <a:xfrm>
              <a:off x="2824843" y="7543778"/>
              <a:ext cx="0" cy="3425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10846D4-4A35-46AD-AC6C-245C021D9C5B}"/>
                </a:ext>
              </a:extLst>
            </p:cNvPr>
            <p:cNvCxnSpPr/>
            <p:nvPr/>
          </p:nvCxnSpPr>
          <p:spPr>
            <a:xfrm>
              <a:off x="2797628" y="6347710"/>
              <a:ext cx="0" cy="34224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4899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BE2A3-E62D-4198-8E03-EA3514E34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4205"/>
            <a:ext cx="8229600" cy="114300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Evaluation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B99C27-29E9-4067-96F4-6801383BD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1161826"/>
            <a:ext cx="6553200" cy="445996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0BF152-18ED-419F-BAAF-45D3A8566992}"/>
              </a:ext>
            </a:extLst>
          </p:cNvPr>
          <p:cNvSpPr txBox="1"/>
          <p:nvPr/>
        </p:nvSpPr>
        <p:spPr>
          <a:xfrm>
            <a:off x="762000" y="5867400"/>
            <a:ext cx="7924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Actual vs. Predicted Prices Graph</a:t>
            </a:r>
            <a:r>
              <a:rPr lang="en-US" dirty="0"/>
              <a:t> → Shows how close CNN-LSTM predictions are to real stock prices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2777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DD727-1361-4AE0-8104-CEB5850C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8528"/>
            <a:ext cx="8229600" cy="114300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Evaluation</a:t>
            </a:r>
            <a:endParaRPr lang="en-IN" sz="2800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31B21CEC-BBEE-4032-9F2D-16A9B89348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7045039"/>
              </p:ext>
            </p:extLst>
          </p:nvPr>
        </p:nvGraphicFramePr>
        <p:xfrm>
          <a:off x="609600" y="1241528"/>
          <a:ext cx="7924800" cy="3343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600">
                  <a:extLst>
                    <a:ext uri="{9D8B030D-6E8A-4147-A177-3AD203B41FA5}">
                      <a16:colId xmlns:a16="http://schemas.microsoft.com/office/drawing/2014/main" val="1239587493"/>
                    </a:ext>
                  </a:extLst>
                </a:gridCol>
                <a:gridCol w="2641600">
                  <a:extLst>
                    <a:ext uri="{9D8B030D-6E8A-4147-A177-3AD203B41FA5}">
                      <a16:colId xmlns:a16="http://schemas.microsoft.com/office/drawing/2014/main" val="2812303593"/>
                    </a:ext>
                  </a:extLst>
                </a:gridCol>
                <a:gridCol w="2641600">
                  <a:extLst>
                    <a:ext uri="{9D8B030D-6E8A-4147-A177-3AD203B41FA5}">
                      <a16:colId xmlns:a16="http://schemas.microsoft.com/office/drawing/2014/main" val="3781799898"/>
                    </a:ext>
                  </a:extLst>
                </a:gridCol>
              </a:tblGrid>
              <a:tr h="11939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Metric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CNN-LSTM Model (Deep Learning)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 err="1"/>
                        <a:t>Traditional</a:t>
                      </a:r>
                      <a:r>
                        <a:rPr lang="fr-FR" b="1" dirty="0"/>
                        <a:t> ML </a:t>
                      </a:r>
                      <a:r>
                        <a:rPr lang="fr-FR" b="1" dirty="0" err="1"/>
                        <a:t>Models</a:t>
                      </a:r>
                      <a:r>
                        <a:rPr lang="fr-FR" b="1" dirty="0"/>
                        <a:t> (SVM, RF, etc.)</a:t>
                      </a:r>
                      <a:endParaRPr lang="fr-FR" dirty="0"/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385341"/>
                  </a:ext>
                </a:extLst>
              </a:tr>
              <a:tr h="477596">
                <a:tc>
                  <a:txBody>
                    <a:bodyPr/>
                    <a:lstStyle/>
                    <a:p>
                      <a:r>
                        <a:rPr lang="en-IN" b="1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Lower (Better)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Higher (Less Accurate)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771501"/>
                  </a:ext>
                </a:extLst>
              </a:tr>
              <a:tr h="835793">
                <a:tc>
                  <a:txBody>
                    <a:bodyPr/>
                    <a:lstStyle/>
                    <a:p>
                      <a:r>
                        <a:rPr lang="en-IN" b="1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Lower (More Precise)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Higher (Less Reliable)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511745"/>
                  </a:ext>
                </a:extLst>
              </a:tr>
              <a:tr h="8357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R² Score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Closer to 1 (Better Fit)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Less Predictive Power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120630"/>
                  </a:ext>
                </a:extLst>
              </a:tr>
            </a:tbl>
          </a:graphicData>
        </a:graphic>
      </p:graphicFrame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1D032D8-5657-43E4-944B-38D7661C3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5042590"/>
            <a:ext cx="7924800" cy="1630363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CNN-LSTM outperforms traditional ML models by effectively capturing time-series dependencies.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614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B80D-6649-4139-95E5-6358F0009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of experimental data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3F4AEBB-F92A-40FD-BE60-F4224A3E81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7472" y="1014085"/>
            <a:ext cx="8229600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CNN-LSTM outperforms all other models, achieving the best     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trade-off between accuracy and generalization.</a:t>
            </a: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CNN-LSTM model closely follows actual price trends,         indicating strong predictive capabilities.</a:t>
            </a: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Short-term stock predictions (5-day forecast) are highly accurate,     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making the model useful for real-time market analysis.</a:t>
            </a: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combining historical prices with technical indicators, the 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CNN-LSTM model learns better patterns and provides more 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reliable 5-day stock predictions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2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Further improvements can be achieved by integrating news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sentiment analysis or reinforcement learning for adaptive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predictions </a:t>
            </a:r>
          </a:p>
        </p:txBody>
      </p:sp>
    </p:spTree>
    <p:extLst>
      <p:ext uri="{BB962C8B-B14F-4D97-AF65-F5344CB8AC3E}">
        <p14:creationId xmlns:p14="http://schemas.microsoft.com/office/powerpoint/2010/main" val="896013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D9007E-9741-4E38-BAC6-B5FF31B35011}"/>
              </a:ext>
            </a:extLst>
          </p:cNvPr>
          <p:cNvSpPr txBox="1"/>
          <p:nvPr/>
        </p:nvSpPr>
        <p:spPr>
          <a:xfrm>
            <a:off x="762000" y="1012371"/>
            <a:ext cx="7239000" cy="5529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Abstract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Introduction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Statement of the problem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Motivation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Objectives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Literature survey 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Limitations of Existing Model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Physical Model 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Proposed System 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Software and Hardware Requirements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Model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Performance Evaluation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Analysis of Experimental data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Results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342900" indent="-342900" eaLnBrk="0" fontAlgn="base" hangingPunct="0">
              <a:spcBef>
                <a:spcPts val="12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  <a:p>
            <a:pPr marL="342900" marR="0" lvl="0" indent="-342900" algn="l" defTabSz="914400" rtl="0" eaLnBrk="0" fontAlgn="base" latinLnBrk="0" hangingPunct="0">
              <a:spcBef>
                <a:spcPts val="12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5CCA3-E939-47FA-87A6-C53065B7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188" y="-21515"/>
            <a:ext cx="8229600" cy="1164515"/>
          </a:xfrm>
        </p:spPr>
        <p:txBody>
          <a:bodyPr>
            <a:normAutofit/>
          </a:bodyPr>
          <a:lstStyle/>
          <a:p>
            <a:r>
              <a:rPr lang="en-IN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Results</a:t>
            </a:r>
            <a:endParaRPr lang="en-IN" sz="32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1E89C71-050F-4A5D-B80F-38903E3F1E8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4" r="660"/>
          <a:stretch/>
        </p:blipFill>
        <p:spPr>
          <a:xfrm>
            <a:off x="152400" y="1066800"/>
            <a:ext cx="4229492" cy="3521925"/>
          </a:xfrm>
          <a:prstGeom prst="rect">
            <a:avLst/>
          </a:prstGeom>
        </p:spPr>
      </p:pic>
      <p:pic>
        <p:nvPicPr>
          <p:cNvPr id="26" name="Content Placeholder 4">
            <a:extLst>
              <a:ext uri="{FF2B5EF4-FFF2-40B4-BE49-F238E27FC236}">
                <a16:creationId xmlns:a16="http://schemas.microsoft.com/office/drawing/2014/main" id="{205CEF26-99A1-4416-8E8A-D5A67F6031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25" r="-2312"/>
          <a:stretch/>
        </p:blipFill>
        <p:spPr>
          <a:xfrm>
            <a:off x="4452819" y="2971800"/>
            <a:ext cx="4654426" cy="359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902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30C977-A905-4805-B192-7D42B1545B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0979" r="3455" b="-483"/>
          <a:stretch/>
        </p:blipFill>
        <p:spPr>
          <a:xfrm>
            <a:off x="457200" y="304801"/>
            <a:ext cx="8229600" cy="342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6B0648-3161-4877-BC92-C14D5D21DE9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95"/>
          <a:stretch/>
        </p:blipFill>
        <p:spPr>
          <a:xfrm>
            <a:off x="477819" y="3836894"/>
            <a:ext cx="4322781" cy="29129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C90446-5B7C-40F1-A625-4A0411C4608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3"/>
          <a:stretch/>
        </p:blipFill>
        <p:spPr>
          <a:xfrm>
            <a:off x="4800600" y="3836895"/>
            <a:ext cx="4191000" cy="291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157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8A25EF-5826-4703-B252-7FBEAE0CA77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98"/>
          <a:stretch/>
        </p:blipFill>
        <p:spPr>
          <a:xfrm>
            <a:off x="228600" y="3394933"/>
            <a:ext cx="5257800" cy="32979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605E6B-7147-4F8B-9E88-9628865EAAC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1"/>
          <a:stretch/>
        </p:blipFill>
        <p:spPr>
          <a:xfrm>
            <a:off x="5638800" y="3276600"/>
            <a:ext cx="3429000" cy="34163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E1086E-5B22-4DDF-B8C7-37C6023560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7"/>
          <a:stretch/>
        </p:blipFill>
        <p:spPr>
          <a:xfrm>
            <a:off x="495300" y="165096"/>
            <a:ext cx="8153400" cy="303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333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6996A6-28E3-4713-9716-730D597266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487911"/>
            <a:ext cx="4448520" cy="40280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F63C9D-5587-452F-9E6B-7C27AD2C0B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80" y="115440"/>
            <a:ext cx="4448521" cy="4028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9167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F4501-042E-4124-A5B0-CA172017E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3B8BB-303A-4D27-BC93-8ABFF89B1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268" y="1503063"/>
            <a:ext cx="8229600" cy="5105400"/>
          </a:xfrm>
        </p:spPr>
        <p:txBody>
          <a:bodyPr>
            <a:normAutofit fontScale="62500" lnSpcReduction="20000"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we focused on predicting stock market prices using both Machine Learning and Deep Learning techniques. We implemented and evaluated four models - CNN, LSTM, XG Boost, and LGBM on historical stock data to identify the most effective prediction method. After thorough comparison, we found that CNN and LSTM individually performed better, so we combined them into a hybrid CNN-LSTM model. This hybrid approach captured both spatial patterns and long-term dependencies in stock data, leading to more accurate and reliable predictions. Additionally, we developed a web application that presents real-time stock information, news, and technical indicators like RSI, MACD, Moving Averages, and Bollinger Bands, making the system user-friendly and practical for real-world use. Overall, our project demonstrates how intelligent algorithms and real-time analytics can support smarter financial decisions in a volatile market environment.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78900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345FA-7575-4431-8C26-BABEDDE91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9ACA-74F9-43C2-B381-8E25C4295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2000"/>
          </a:xfrm>
        </p:spPr>
        <p:txBody>
          <a:bodyPr>
            <a:normAutofit fontScale="77500" lnSpcReduction="20000"/>
          </a:bodyPr>
          <a:lstStyle/>
          <a:p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News Sentiment Analysis</a:t>
            </a:r>
          </a:p>
          <a:p>
            <a:pPr marL="400050" lvl="1" indent="0" algn="just">
              <a:buNone/>
            </a:pPr>
            <a:br>
              <a:rPr lang="en-US" dirty="0"/>
            </a:br>
            <a:r>
              <a:rPr lang="en-US" dirty="0"/>
              <a:t>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plan to integrate natural language processing (NLP) techniques to perform sentiment analysis on real-time financial news and social media. This would allow the model to account for public sentiment, improving prediction accuracy during volatile events.</a:t>
            </a:r>
          </a:p>
          <a:p>
            <a:pPr marL="400050" lvl="1" indent="0" algn="just">
              <a:buNone/>
            </a:pPr>
            <a:endParaRPr lang="en-US" dirty="0"/>
          </a:p>
          <a:p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Recommendation System</a:t>
            </a:r>
          </a:p>
          <a:p>
            <a:pPr marL="400050" lvl="1" indent="0" algn="just">
              <a:buNone/>
            </a:pPr>
            <a:br>
              <a:rPr lang="en-US" dirty="0"/>
            </a:br>
            <a:r>
              <a:rPr lang="en-US" dirty="0"/>
              <a:t>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aim to develop an intelligent system that not only predicts stock prices but also recommends a portfolio of stocks based on user preferences, risk profile, and market trends using reinforcement learning or multi-objective optimization.</a:t>
            </a:r>
          </a:p>
        </p:txBody>
      </p:sp>
    </p:spTree>
    <p:extLst>
      <p:ext uri="{BB962C8B-B14F-4D97-AF65-F5344CB8AC3E}">
        <p14:creationId xmlns:p14="http://schemas.microsoft.com/office/powerpoint/2010/main" val="4506229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1FD8B-E1C6-4E51-B140-EC54A7660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D66AE-8C5D-49A9-A771-EEB2F7D52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Mohamed El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Mahjouby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Khalid El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Fahssi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Mohamed Taj Bennani, Mohamed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Lamrini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Mohamed El Far, “Utilizing Deep Learning and Machine Learning Methods to Forecast Market Performance”, 2024 Sixth International Conference on Intelligent Computing in Data Sciences (ICDS), pp.1-4, 2024.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Asit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Kumar Das,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Debahuti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Mishra,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Kaberi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Das, Kailash Chandra Mishra, “A Feature Ensemble Framework for Stock Market Forecasting Using Technical Analysis and Aquila Optimizer”, IEEE Access, vol.12, pp.187899-187918, 2024.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Mohammed Ali Shaik,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Nallani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Lakshmi Sri, “A Comparison of Stock Price Prediction Using Machine Learning Techniques”, 2024 5th International Conference on Electronics and Sustainable Communication Systems (ICESC), pp.1-5, 2024. </a:t>
            </a:r>
          </a:p>
        </p:txBody>
      </p:sp>
    </p:spTree>
    <p:extLst>
      <p:ext uri="{BB962C8B-B14F-4D97-AF65-F5344CB8AC3E}">
        <p14:creationId xmlns:p14="http://schemas.microsoft.com/office/powerpoint/2010/main" val="18678298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930C-D927-4725-A72F-B3E0422F1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D3514-AD1D-49A9-8A61-C42BFB3A5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 startAt="4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Aditi A.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Salokhe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Yash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Kashid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Yash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Chougale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Yashodhan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Darekar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“Stock Price Prediction Using Machine Learning”, International Journal of Advanced Research in Computer and Communication Engineering, vol.13, no.4, pp.164-170,2024. </a:t>
            </a:r>
          </a:p>
          <a:p>
            <a:pPr marL="457200" indent="-457200" algn="just">
              <a:buFont typeface="+mj-lt"/>
              <a:buAutoNum type="arabicPeriod" startAt="4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G. Rekha, D. B.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Sravanthi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Ramasubbareddy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K.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Govinda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‘‘Prediction of stock market using neural network strategies’’ J.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Comput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Nanoscience, vol. 16, no. 5, pp. 2333–2336, May 2019. </a:t>
            </a:r>
          </a:p>
          <a:p>
            <a:pPr marL="457200" indent="-457200" algn="just">
              <a:buFont typeface="+mj-lt"/>
              <a:buAutoNum type="arabicPeriod" startAt="4"/>
            </a:pP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Shayan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Halder, “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FinBERT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-LSTM: Deep Learning based stock price prediction using News Sentiment Analysis”,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preprint, vol.arXiv:2211.07392, 2022. </a:t>
            </a:r>
          </a:p>
          <a:p>
            <a:pPr marL="457200" indent="-457200" algn="just">
              <a:buFont typeface="+mj-lt"/>
              <a:buAutoNum type="arabicPeriod" startAt="4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Deepak Kumar,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Pradeepta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Kumar Sarangi,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Rajit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Verma, “A systematic review of stock market prediction using machine learning and statistical techniques”, ScienceDirect, Vol:49, Part 8, Pages 3187-3191 ,2022. </a:t>
            </a:r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33821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>
            <a:normAutofit/>
          </a:bodyPr>
          <a:lstStyle/>
          <a:p>
            <a:pPr algn="ctr">
              <a:spcBef>
                <a:spcPct val="0"/>
              </a:spcBef>
              <a:buNone/>
            </a:pPr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Thank You</a:t>
            </a:r>
            <a:endParaRPr lang="en-US" sz="3600" b="1" dirty="0">
              <a:solidFill>
                <a:srgbClr val="FF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377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275824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project, “Stock Market Price Prediction Using Machine Learning and Deep Learning”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focuses on forecasting the next 5 candles for any NSE or BSE stock. We began by conducting a comprehensive analysis of various algorithms to identify the most accurate model for predicting stock prices. After comparing models such as LGBM, CNN, LSTM, and XG Boost, we discovered that a hybrid approach combining CNN and LSTM outperformed others, delivering results closest to real stock prices.</a:t>
            </a:r>
          </a:p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enhance short-term forecasting, we integrated ARIMA for analyzing time-series  data.  Real-time  stock  data  is  fetched  using</a:t>
            </a:r>
            <a:endParaRPr lang="en-GB" sz="2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CCEB5-34EE-A7D6-7B6A-EC9D8EEFF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5528E-352D-8BD0-2C7A-0EAF57B65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74" y="1219200"/>
            <a:ext cx="8229600" cy="5361648"/>
          </a:xfrm>
        </p:spPr>
        <p:txBody>
          <a:bodyPr>
            <a:normAutofit fontScale="250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en-IN" sz="31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</a:t>
            </a:r>
            <a:r>
              <a:rPr lang="en-US" sz="8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APIs, ensuring predictions  are  up-to-date  and relevant. The entire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US" sz="8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system is  </a:t>
            </a: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deployed on  a  user-friendly  website, enabling  users  to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US" sz="8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access  predictions effortlessly.</a:t>
            </a:r>
            <a:endParaRPr lang="en-US" sz="8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70000"/>
              </a:lnSpc>
            </a:pPr>
            <a:r>
              <a:rPr lang="en-IN" sz="8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results are expected to provide insights into the applicability of machine learning and deep learning techniques in financial forecasting, potentially leading to more accurate and reliable stock price predictions.</a:t>
            </a:r>
          </a:p>
          <a:p>
            <a:pPr algn="just">
              <a:lnSpc>
                <a:spcPct val="170000"/>
              </a:lnSpc>
            </a:pPr>
            <a:r>
              <a:rPr lang="en-US" sz="8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outcome is a reliable tool for investors to make informed decisions based on accurate and timely stock price predictions.</a:t>
            </a:r>
            <a:endParaRPr lang="en-IN" sz="8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IN" sz="35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454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FFA087-918D-431A-93CA-87E87EF0FC5B}"/>
              </a:ext>
            </a:extLst>
          </p:cNvPr>
          <p:cNvSpPr txBox="1"/>
          <p:nvPr/>
        </p:nvSpPr>
        <p:spPr>
          <a:xfrm>
            <a:off x="533400" y="1447800"/>
            <a:ext cx="8077200" cy="4881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Stock Market Overview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Backbone  of  the  economy;   facilitates  investments  and  trading.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Highly dynamic,  influenced by external  factors  like  global event.</a:t>
            </a:r>
            <a:endParaRPr kumimoji="0" lang="en-US" altLang="en-US" sz="2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Stock Market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Acts as a backbone of economic growth and investment </a:t>
            </a:r>
            <a:r>
              <a:rPr lang="en-US" alt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opportunities.</a:t>
            </a:r>
            <a:endParaRPr kumimoji="0" lang="en-US" altLang="en-US" sz="2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Requires precise predictions due to its dynamic nature.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Solution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Leverages machine learning and deep learning techniques to analyze historical data and predict future trends.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Ensures accessibility through an interactive website.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Statement of Problem</a:t>
            </a:r>
            <a:endParaRPr 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6966B1D-62F0-444E-9199-4F3F9C92394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1000" y="191560"/>
            <a:ext cx="8305800" cy="6666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Challenges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Times New Roman"/>
                <a:cs typeface="Times New Roman"/>
              </a:rPr>
              <a:t>:</a:t>
            </a:r>
            <a:endParaRPr lang="en-US" altLang="en-US" sz="2200" b="0" i="0" u="none" strike="noStrike" cap="none" normalizeH="0" baseline="0" dirty="0">
              <a:ln>
                <a:noFill/>
              </a:ln>
              <a:effectLst/>
              <a:latin typeface="Times New Roman"/>
              <a:cs typeface="Times New Roman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Stock price prediction is highly influenced  by  market  volatility  and external factors.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 Retail investors and small-scale traders face difficulty in making 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nformed 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cisions. 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 Poor investment decisions can lead to reduced  market   participation, affecting overall market liquidity and growth.</a:t>
            </a:r>
            <a:endParaRPr lang="en-US" sz="11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for a Solution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 Integrating machine learning and real-time data can provide accurate,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predictions, empowering investors with better decision-making tools.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582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EA500F-C590-5378-DED4-AF9E7FE3A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95867"/>
            <a:ext cx="8229600" cy="5031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This Project?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Empower investors with an accurate prediction tool.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Bridge the gap between complex analytical models and user-friendly solutions.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 real-time data for better decision-making.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 reliable platform for retail investors and small-scale traders.</a:t>
            </a:r>
          </a:p>
          <a:p>
            <a:pPr algn="just">
              <a:lnSpc>
                <a:spcPct val="150000"/>
              </a:lnSpc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521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US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EA500F-C590-5378-DED4-AF9E7FE3A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24F079F-8640-4650-81B8-581B61382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-2243337"/>
            <a:ext cx="6692881" cy="5950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8584ED-AA32-445C-A020-666C01F039B7}"/>
              </a:ext>
            </a:extLst>
          </p:cNvPr>
          <p:cNvSpPr txBox="1"/>
          <p:nvPr/>
        </p:nvSpPr>
        <p:spPr>
          <a:xfrm>
            <a:off x="457200" y="1442623"/>
            <a:ext cx="8229600" cy="4732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 the next 5 candles for any NSE/BSE stock with high   accuracy using machine learning and deep learning models.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Compare the performance of multiple models (LSTM, CNN, LGBM, XG Boost) to identify the best approach.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Integrate real-time stock data through  APIs to ensure up-to-date predictions.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Develop a user-friendly website to display stock predictions and visualizations.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Ensure predictions are visualized on a simple, intuitive website interface.</a:t>
            </a:r>
            <a:endParaRPr kumimoji="0" lang="en-US" altLang="en-US" sz="2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1393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947CC-D66A-4570-96B3-5F89AE080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11162"/>
          </a:xfrm>
        </p:spPr>
        <p:txBody>
          <a:bodyPr>
            <a:normAutofit fontScale="90000"/>
          </a:bodyPr>
          <a:lstStyle/>
          <a:p>
            <a:r>
              <a:rPr lang="en-I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sz="28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2E543CB-5022-4A84-8279-89C95C0CC55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35429" y="674914"/>
            <a:ext cx="8022771" cy="603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Existing Methods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Simple Moving Average (SMA) and Exponential Moving Average (EMA): 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Effective for trend following but lack adaptability.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Linear Regression: Good for trend analysis but not suitable for complex, 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non-linear patterns.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LGBM, LSTM and RNN: Strong at handling sequential data but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resource-intensive.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XG Boost: Efficient but lacks the accuracy of deep learning models for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time-series data.</a:t>
            </a:r>
          </a:p>
          <a:p>
            <a:pPr marL="0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Findings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Hybrid CNN-LSTM approach achieves higher accuracy by combining 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spatial and temporal analysis.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Limited real-time integration in existing systems.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459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10220</TotalTime>
  <Words>1959</Words>
  <Application>Microsoft Office PowerPoint</Application>
  <PresentationFormat>On-screen Show (4:3)</PresentationFormat>
  <Paragraphs>225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Times New Roman</vt:lpstr>
      <vt:lpstr>Wingdings</vt:lpstr>
      <vt:lpstr>Office Theme</vt:lpstr>
      <vt:lpstr>A Project Review Presentation  on STOCK MARKET PRICE PREDICTION USING MACHINE AND DEEP LEARNING TECHNIQUES </vt:lpstr>
      <vt:lpstr>Contents</vt:lpstr>
      <vt:lpstr>Abstract</vt:lpstr>
      <vt:lpstr>Abstract</vt:lpstr>
      <vt:lpstr>Introduction</vt:lpstr>
      <vt:lpstr>Statement of Problem</vt:lpstr>
      <vt:lpstr>Motivation</vt:lpstr>
      <vt:lpstr>Objectives</vt:lpstr>
      <vt:lpstr>Literature Survey</vt:lpstr>
      <vt:lpstr> Limitations of Existing Methods</vt:lpstr>
      <vt:lpstr>PowerPoint Presentation</vt:lpstr>
      <vt:lpstr>Network Model </vt:lpstr>
      <vt:lpstr>PowerPoint Presentation</vt:lpstr>
      <vt:lpstr>Proposed System </vt:lpstr>
      <vt:lpstr>Software and Hardware Requirements</vt:lpstr>
      <vt:lpstr>      Simulation Model</vt:lpstr>
      <vt:lpstr>Performance Evaluation</vt:lpstr>
      <vt:lpstr>Performance Evaluation</vt:lpstr>
      <vt:lpstr>Analysis of experimental data</vt:lpstr>
      <vt:lpstr>Implementation and Results</vt:lpstr>
      <vt:lpstr>PowerPoint Presentation</vt:lpstr>
      <vt:lpstr>PowerPoint Presentation</vt:lpstr>
      <vt:lpstr>PowerPoint Presentation</vt:lpstr>
      <vt:lpstr>Conclusion</vt:lpstr>
      <vt:lpstr>Future work</vt:lpstr>
      <vt:lpstr>References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APPLE</dc:creator>
  <cp:lastModifiedBy>Samhitha</cp:lastModifiedBy>
  <cp:revision>281</cp:revision>
  <dcterms:created xsi:type="dcterms:W3CDTF">2018-02-12T04:29:00Z</dcterms:created>
  <dcterms:modified xsi:type="dcterms:W3CDTF">2025-05-04T05:54:43Z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B4E3AF8FB4D24E6FB9737CB5F85AE273_13</vt:lpwstr>
  </property>
  <property fmtid="{D5CDD505-2E9C-101B-9397-08002B2CF9AE}" pid="3" name="KSOProductBuildVer">
    <vt:lpwstr>2057-12.2.0.17119</vt:lpwstr>
  </property>
</Properties>
</file>